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8" r:id="rId2"/>
    <p:sldId id="270" r:id="rId3"/>
    <p:sldId id="272" r:id="rId4"/>
    <p:sldId id="269" r:id="rId5"/>
    <p:sldId id="271" r:id="rId6"/>
    <p:sldId id="257" r:id="rId7"/>
    <p:sldId id="260" r:id="rId8"/>
    <p:sldId id="258" r:id="rId9"/>
    <p:sldId id="261" r:id="rId10"/>
    <p:sldId id="264" r:id="rId11"/>
    <p:sldId id="266" r:id="rId12"/>
    <p:sldId id="265" r:id="rId13"/>
    <p:sldId id="267" r:id="rId14"/>
    <p:sldId id="259" r:id="rId15"/>
    <p:sldId id="262" r:id="rId16"/>
    <p:sldId id="26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2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6" autoAdjust="0"/>
    <p:restoredTop sz="76661" autoAdjust="0"/>
  </p:normalViewPr>
  <p:slideViewPr>
    <p:cSldViewPr snapToGrid="0" showGuides="1">
      <p:cViewPr varScale="1">
        <p:scale>
          <a:sx n="57" d="100"/>
          <a:sy n="57" d="100"/>
        </p:scale>
        <p:origin x="1260" y="66"/>
      </p:cViewPr>
      <p:guideLst>
        <p:guide orient="horz" pos="172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tif>
</file>

<file path=ppt/media/image13.t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748B63-5BB5-407E-80AF-8E86B5EDE4B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36B551-2E43-4FFE-9FE2-782B1B7A4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268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Why is symmetrical</a:t>
            </a:r>
            <a:r>
              <a:rPr lang="en-US" baseline="0" dirty="0" smtClean="0"/>
              <a:t> crossover placement bad?</a:t>
            </a:r>
          </a:p>
          <a:p>
            <a:r>
              <a:rPr lang="en-US" baseline="0" dirty="0" smtClean="0"/>
              <a:t>-</a:t>
            </a:r>
            <a:r>
              <a:rPr lang="en-US" baseline="0" dirty="0" err="1" smtClean="0"/>
              <a:t>resrouce</a:t>
            </a:r>
            <a:r>
              <a:rPr lang="en-US" baseline="0" dirty="0" smtClean="0"/>
              <a:t> limited?</a:t>
            </a:r>
          </a:p>
          <a:p>
            <a:r>
              <a:rPr lang="en-US" baseline="0" dirty="0" smtClean="0"/>
              <a:t>-sub-optimal physiological signal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646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Interference</a:t>
            </a:r>
            <a:r>
              <a:rPr lang="en-US" baseline="0" dirty="0" smtClean="0"/>
              <a:t> strength examples</a:t>
            </a:r>
          </a:p>
          <a:p>
            <a:r>
              <a:rPr lang="en-US" baseline="0" dirty="0" smtClean="0"/>
              <a:t>(based on </a:t>
            </a:r>
            <a:r>
              <a:rPr lang="en-US" baseline="0" dirty="0" err="1" smtClean="0"/>
              <a:t>Dourad</a:t>
            </a:r>
            <a:r>
              <a:rPr lang="en-US" baseline="0" dirty="0" smtClean="0"/>
              <a:t> et al (link)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Generic example plot;</a:t>
            </a:r>
          </a:p>
          <a:p>
            <a:r>
              <a:rPr lang="en-US" baseline="0" dirty="0" smtClean="0"/>
              <a:t>Show the difference in IFD length via closeness to diagonal line. Put example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(could try 3 axis for the 3 COs)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Centromere – </a:t>
            </a:r>
            <a:r>
              <a:rPr lang="en-US" baseline="0" dirty="0" err="1" smtClean="0"/>
              <a:t>supression</a:t>
            </a:r>
            <a:r>
              <a:rPr lang="en-US" baseline="0" dirty="0" smtClean="0"/>
              <a:t>,</a:t>
            </a:r>
          </a:p>
          <a:p>
            <a:r>
              <a:rPr lang="en-US" baseline="0" dirty="0" smtClean="0"/>
              <a:t>Male – female difference – telomere bias (the enriched points around the top of plot</a:t>
            </a:r>
          </a:p>
          <a:p>
            <a:endParaRPr lang="en-US" baseline="0" dirty="0" smtClean="0"/>
          </a:p>
          <a:p>
            <a:r>
              <a:rPr lang="en-US" baseline="0" dirty="0" smtClean="0"/>
              <a:t>PWD – DOM, differences not quite clear  (in contrast to the boxplots)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9305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1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93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</a:t>
            </a:r>
            <a:r>
              <a:rPr lang="en-US" baseline="0" dirty="0" smtClean="0"/>
              <a:t> one paper….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442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Copy from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177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648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25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446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353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Interference</a:t>
            </a:r>
            <a:r>
              <a:rPr lang="en-US" baseline="0" dirty="0" smtClean="0"/>
              <a:t> strength examples</a:t>
            </a:r>
          </a:p>
          <a:p>
            <a:r>
              <a:rPr lang="en-US" baseline="0" dirty="0" smtClean="0"/>
              <a:t>(based on </a:t>
            </a:r>
            <a:r>
              <a:rPr lang="en-US" baseline="0" dirty="0" err="1" smtClean="0"/>
              <a:t>Dourad</a:t>
            </a:r>
            <a:r>
              <a:rPr lang="en-US" baseline="0" dirty="0" smtClean="0"/>
              <a:t> et al (link)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Generic example plot;</a:t>
            </a:r>
          </a:p>
          <a:p>
            <a:r>
              <a:rPr lang="en-US" baseline="0" dirty="0" smtClean="0"/>
              <a:t>Show the difference in IFD length via closeness to diagonal line. Put example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(could try 3 axis for the 3 COs)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Centromere – </a:t>
            </a:r>
            <a:r>
              <a:rPr lang="en-US" baseline="0" dirty="0" err="1" smtClean="0"/>
              <a:t>supression</a:t>
            </a:r>
            <a:r>
              <a:rPr lang="en-US" baseline="0" dirty="0" smtClean="0"/>
              <a:t>,</a:t>
            </a:r>
          </a:p>
          <a:p>
            <a:r>
              <a:rPr lang="en-US" baseline="0" dirty="0" smtClean="0"/>
              <a:t>Male – female difference – telomere bias (the enriched points around the top of plot</a:t>
            </a:r>
          </a:p>
          <a:p>
            <a:endParaRPr lang="en-US" baseline="0" dirty="0" smtClean="0"/>
          </a:p>
          <a:p>
            <a:r>
              <a:rPr lang="en-US" baseline="0" dirty="0" smtClean="0"/>
              <a:t>PWD – DOM, differences not quite clear  (in contrast to the boxplots)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676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56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907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70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37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5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08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594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41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446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789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51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82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"/><Relationship Id="rId4" Type="http://schemas.openxmlformats.org/officeDocument/2006/relationships/image" Target="../media/image12.t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13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tif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580" y="2099163"/>
            <a:ext cx="3571875" cy="35718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1580" y="336884"/>
            <a:ext cx="54944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MI spindle selection based</a:t>
            </a:r>
          </a:p>
          <a:p>
            <a:endParaRPr lang="en-US" sz="2800" dirty="0"/>
          </a:p>
          <a:p>
            <a:r>
              <a:rPr lang="en-US" sz="2800" dirty="0" smtClean="0"/>
              <a:t>Bivalent </a:t>
            </a:r>
            <a:r>
              <a:rPr lang="en-US" sz="2800" dirty="0" err="1" smtClean="0"/>
              <a:t>str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790" y="4570562"/>
            <a:ext cx="6705600" cy="3771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40380" y="6271846"/>
            <a:ext cx="259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53980" y="6324600"/>
            <a:ext cx="259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alterdorer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10302" t="20075" r="69240" b="35290"/>
          <a:stretch/>
        </p:blipFill>
        <p:spPr>
          <a:xfrm>
            <a:off x="4652210" y="738554"/>
            <a:ext cx="8304784" cy="595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450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481" t="16552" r="79199" b="40876"/>
          <a:stretch/>
        </p:blipFill>
        <p:spPr>
          <a:xfrm>
            <a:off x="488960" y="432088"/>
            <a:ext cx="3709406" cy="556885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652" y="6000939"/>
            <a:ext cx="7734300" cy="64924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dirty="0" err="1"/>
              <a:t>Drouaud</a:t>
            </a:r>
            <a:r>
              <a:rPr lang="en-US" sz="1400" dirty="0"/>
              <a:t>, J., Mercier, R., </a:t>
            </a:r>
            <a:r>
              <a:rPr lang="en-US" sz="1400" dirty="0" err="1"/>
              <a:t>Chelysheva</a:t>
            </a:r>
            <a:r>
              <a:rPr lang="en-US" sz="1400" dirty="0"/>
              <a:t>, L., </a:t>
            </a:r>
            <a:r>
              <a:rPr lang="en-US" sz="1400" dirty="0" err="1"/>
              <a:t>Bérard</a:t>
            </a:r>
            <a:r>
              <a:rPr lang="en-US" sz="1400" dirty="0"/>
              <a:t>, A., </a:t>
            </a:r>
            <a:r>
              <a:rPr lang="en-US" sz="1400" dirty="0" err="1"/>
              <a:t>Falque</a:t>
            </a:r>
            <a:r>
              <a:rPr lang="en-US" sz="1400" dirty="0"/>
              <a:t>, M., Martin, O., ... &amp; </a:t>
            </a:r>
            <a:r>
              <a:rPr lang="en-US" sz="1400" dirty="0" err="1"/>
              <a:t>Mezard</a:t>
            </a:r>
            <a:r>
              <a:rPr lang="en-US" sz="1400" dirty="0"/>
              <a:t>, C. (2007). Sex-specific crossover distributions and variations in interference level along Arabidopsis thaliana chromosome 4. </a:t>
            </a:r>
            <a:r>
              <a:rPr lang="en-US" sz="1400" i="1" dirty="0" err="1"/>
              <a:t>PLoS</a:t>
            </a:r>
            <a:r>
              <a:rPr lang="en-US" sz="1400" i="1" dirty="0"/>
              <a:t> genetics</a:t>
            </a:r>
            <a:r>
              <a:rPr lang="en-US" sz="1400" dirty="0"/>
              <a:t>, </a:t>
            </a:r>
            <a:r>
              <a:rPr lang="en-US" sz="1400" i="1" dirty="0"/>
              <a:t>3</a:t>
            </a:r>
            <a:r>
              <a:rPr lang="en-US" sz="1400" dirty="0"/>
              <a:t>(6).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693150" y="1714775"/>
            <a:ext cx="5144489" cy="460644"/>
            <a:chOff x="693150" y="1714775"/>
            <a:chExt cx="5144489" cy="460644"/>
          </a:xfrm>
        </p:grpSpPr>
        <p:sp>
          <p:nvSpPr>
            <p:cNvPr id="13" name="Oval 12"/>
            <p:cNvSpPr/>
            <p:nvPr/>
          </p:nvSpPr>
          <p:spPr>
            <a:xfrm rot="19006230">
              <a:off x="693150" y="1714775"/>
              <a:ext cx="3274914" cy="460644"/>
            </a:xfrm>
            <a:prstGeom prst="ellipse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/>
            <p:cNvCxnSpPr>
              <a:endCxn id="23" idx="1"/>
            </p:cNvCxnSpPr>
            <p:nvPr/>
          </p:nvCxnSpPr>
          <p:spPr>
            <a:xfrm>
              <a:off x="2694075" y="1918386"/>
              <a:ext cx="1003948" cy="0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3698023" y="1733720"/>
              <a:ext cx="21396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Lack of small IFDs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355278" y="285668"/>
            <a:ext cx="213961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First CO position</a:t>
            </a:r>
          </a:p>
        </p:txBody>
      </p:sp>
      <p:sp>
        <p:nvSpPr>
          <p:cNvPr id="29" name="TextBox 28"/>
          <p:cNvSpPr txBox="1"/>
          <p:nvPr/>
        </p:nvSpPr>
        <p:spPr>
          <a:xfrm rot="16200000">
            <a:off x="-504208" y="1964157"/>
            <a:ext cx="213961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Second CO position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217542" y="3629744"/>
            <a:ext cx="213961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First CO position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7832" y="411943"/>
            <a:ext cx="802255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Male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2186" y="3747546"/>
            <a:ext cx="927590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Female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928926" y="876694"/>
            <a:ext cx="5810937" cy="976318"/>
            <a:chOff x="928926" y="876694"/>
            <a:chExt cx="5810937" cy="976318"/>
          </a:xfrm>
        </p:grpSpPr>
        <p:sp>
          <p:nvSpPr>
            <p:cNvPr id="36" name="Oval 35"/>
            <p:cNvSpPr/>
            <p:nvPr/>
          </p:nvSpPr>
          <p:spPr>
            <a:xfrm rot="19582387">
              <a:off x="928926" y="876694"/>
              <a:ext cx="1095673" cy="976318"/>
            </a:xfrm>
            <a:prstGeom prst="ellipse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flipV="1">
              <a:off x="2005434" y="1141447"/>
              <a:ext cx="1905514" cy="43234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3916548" y="981777"/>
              <a:ext cx="28233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Enrichment of longest IFDs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759625" y="3985370"/>
            <a:ext cx="5251526" cy="462539"/>
            <a:chOff x="759625" y="3985370"/>
            <a:chExt cx="5251526" cy="462539"/>
          </a:xfrm>
        </p:grpSpPr>
        <p:sp>
          <p:nvSpPr>
            <p:cNvPr id="37" name="Oval 36"/>
            <p:cNvSpPr/>
            <p:nvPr/>
          </p:nvSpPr>
          <p:spPr>
            <a:xfrm rot="15998402">
              <a:off x="1430364" y="3407615"/>
              <a:ext cx="369555" cy="1711033"/>
            </a:xfrm>
            <a:prstGeom prst="ellipse">
              <a:avLst/>
            </a:prstGeom>
            <a:noFill/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/>
            <p:cNvCxnSpPr>
              <a:stCxn id="37" idx="4"/>
            </p:cNvCxnSpPr>
            <p:nvPr/>
          </p:nvCxnSpPr>
          <p:spPr>
            <a:xfrm flipV="1">
              <a:off x="2469187" y="4195482"/>
              <a:ext cx="690872" cy="17508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3187836" y="3985370"/>
              <a:ext cx="28233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Enrichment of longest IFDs</a:t>
              </a: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7809374" y="817354"/>
            <a:ext cx="386949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Double crossover Chrm4, </a:t>
            </a:r>
            <a:r>
              <a:rPr lang="en-US" sz="2400" i="1" dirty="0" smtClean="0"/>
              <a:t>Arabidopsis thaliana</a:t>
            </a:r>
            <a:r>
              <a:rPr lang="en-US" sz="2400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Diagonal line, 1:1 values, the shortest </a:t>
            </a:r>
            <a:r>
              <a:rPr lang="en-US" sz="2400" dirty="0" err="1" smtClean="0"/>
              <a:t>interfocal</a:t>
            </a:r>
            <a:r>
              <a:rPr lang="en-US" sz="2400" dirty="0" smtClean="0"/>
              <a:t> distance (IFD).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Near top corner, longest IFD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71" t="47307" r="57149" b="20579"/>
          <a:stretch/>
        </p:blipFill>
        <p:spPr>
          <a:xfrm>
            <a:off x="6907150" y="1351109"/>
            <a:ext cx="457199" cy="2286149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84" t="43481" r="43106" b="49608"/>
          <a:stretch/>
        </p:blipFill>
        <p:spPr>
          <a:xfrm rot="5400000">
            <a:off x="5558567" y="2775213"/>
            <a:ext cx="1378773" cy="37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057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9258722" y="3143279"/>
            <a:ext cx="2467064" cy="2158263"/>
            <a:chOff x="537599" y="2949323"/>
            <a:chExt cx="4115083" cy="361047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966"/>
            <a:stretch/>
          </p:blipFill>
          <p:spPr>
            <a:xfrm>
              <a:off x="537599" y="2949323"/>
              <a:ext cx="4115083" cy="361047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9" name="Straight Connector 8"/>
            <p:cNvCxnSpPr/>
            <p:nvPr/>
          </p:nvCxnSpPr>
          <p:spPr>
            <a:xfrm flipV="1">
              <a:off x="977305" y="3536576"/>
              <a:ext cx="3379542" cy="26465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33051" y="3393858"/>
            <a:ext cx="3187346" cy="2724554"/>
            <a:chOff x="3440160" y="1757773"/>
            <a:chExt cx="2841682" cy="251258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5622"/>
            <a:stretch/>
          </p:blipFill>
          <p:spPr>
            <a:xfrm>
              <a:off x="3440160" y="1757773"/>
              <a:ext cx="2841682" cy="251258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9" name="Straight Connector 18"/>
            <p:cNvCxnSpPr/>
            <p:nvPr/>
          </p:nvCxnSpPr>
          <p:spPr>
            <a:xfrm flipV="1">
              <a:off x="3755893" y="2078852"/>
              <a:ext cx="2407715" cy="19105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6607188" y="893134"/>
            <a:ext cx="2367474" cy="2136285"/>
            <a:chOff x="9798766" y="3989399"/>
            <a:chExt cx="2931742" cy="260717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6"/>
            <a:stretch/>
          </p:blipFill>
          <p:spPr>
            <a:xfrm>
              <a:off x="9798766" y="3989399"/>
              <a:ext cx="2931742" cy="260717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0" name="Straight Connector 19"/>
            <p:cNvCxnSpPr/>
            <p:nvPr/>
          </p:nvCxnSpPr>
          <p:spPr>
            <a:xfrm flipV="1">
              <a:off x="10112029" y="4337713"/>
              <a:ext cx="2407715" cy="19105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6607188" y="3150899"/>
            <a:ext cx="2469577" cy="2150644"/>
            <a:chOff x="6760692" y="3989399"/>
            <a:chExt cx="2818579" cy="2468218"/>
          </a:xfrm>
        </p:grpSpPr>
        <p:pic>
          <p:nvPicPr>
            <p:cNvPr id="22" name="Content Placeholder 3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804"/>
            <a:stretch/>
          </p:blipFill>
          <p:spPr>
            <a:xfrm>
              <a:off x="6760692" y="3989399"/>
              <a:ext cx="2818579" cy="246821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3" name="Straight Connector 22"/>
            <p:cNvCxnSpPr/>
            <p:nvPr/>
          </p:nvCxnSpPr>
          <p:spPr>
            <a:xfrm flipV="1">
              <a:off x="7160421" y="4268234"/>
              <a:ext cx="2407715" cy="19105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3797214" y="682148"/>
            <a:ext cx="1944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‘normal’ IFD lengths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9258722" y="2349306"/>
            <a:ext cx="1815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Significantly longer IFD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333051" y="277234"/>
            <a:ext cx="3211193" cy="2835661"/>
            <a:chOff x="1579333" y="1878684"/>
            <a:chExt cx="3799492" cy="3424599"/>
          </a:xfrm>
        </p:grpSpPr>
        <p:pic>
          <p:nvPicPr>
            <p:cNvPr id="30" name="Picture 29"/>
            <p:cNvPicPr/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399"/>
            <a:stretch/>
          </p:blipFill>
          <p:spPr>
            <a:xfrm>
              <a:off x="1579333" y="1878684"/>
              <a:ext cx="3799492" cy="342459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175" cap="sq">
              <a:solidFill>
                <a:schemeClr val="tx1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33" name="Straight Connector 32"/>
            <p:cNvCxnSpPr/>
            <p:nvPr/>
          </p:nvCxnSpPr>
          <p:spPr>
            <a:xfrm flipV="1">
              <a:off x="2009508" y="2016933"/>
              <a:ext cx="3341101" cy="28830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9067008" y="269415"/>
            <a:ext cx="2362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Rapid evolution of interference IFDs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63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966893" y="735110"/>
            <a:ext cx="4513283" cy="3582581"/>
            <a:chOff x="7306682" y="704330"/>
            <a:chExt cx="4387373" cy="3424599"/>
          </a:xfrm>
        </p:grpSpPr>
        <p:pic>
          <p:nvPicPr>
            <p:cNvPr id="5" name="Picture 4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06682" y="704330"/>
              <a:ext cx="4387373" cy="342459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175" cap="sq">
              <a:solidFill>
                <a:schemeClr val="tx1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30" name="Straight Connector 29"/>
            <p:cNvCxnSpPr/>
            <p:nvPr/>
          </p:nvCxnSpPr>
          <p:spPr>
            <a:xfrm flipV="1">
              <a:off x="7810339" y="834869"/>
              <a:ext cx="3668563" cy="290096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331626" y="728335"/>
            <a:ext cx="4226927" cy="3582581"/>
            <a:chOff x="519885" y="625340"/>
            <a:chExt cx="4226927" cy="3582581"/>
          </a:xfrm>
        </p:grpSpPr>
        <p:pic>
          <p:nvPicPr>
            <p:cNvPr id="4" name="Picture 3"/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885" y="625340"/>
              <a:ext cx="4226927" cy="358258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175" cap="sq">
              <a:solidFill>
                <a:schemeClr val="tx1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19" name="Straight Connector 18"/>
            <p:cNvCxnSpPr/>
            <p:nvPr/>
          </p:nvCxnSpPr>
          <p:spPr>
            <a:xfrm flipV="1">
              <a:off x="1078249" y="834869"/>
              <a:ext cx="3668563" cy="290096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9776959" y="937864"/>
            <a:ext cx="215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Sex difference in IFD distributions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323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15" y="3540330"/>
            <a:ext cx="3700409" cy="3190401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434" y="783322"/>
            <a:ext cx="4387373" cy="34245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1" name="Group 10"/>
          <p:cNvGrpSpPr/>
          <p:nvPr/>
        </p:nvGrpSpPr>
        <p:grpSpPr>
          <a:xfrm>
            <a:off x="645861" y="256008"/>
            <a:ext cx="3668563" cy="3172992"/>
            <a:chOff x="645861" y="256008"/>
            <a:chExt cx="3668563" cy="3172992"/>
          </a:xfrm>
        </p:grpSpPr>
        <p:pic>
          <p:nvPicPr>
            <p:cNvPr id="6" name="Picture 5"/>
            <p:cNvPicPr/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5519"/>
            <a:stretch/>
          </p:blipFill>
          <p:spPr>
            <a:xfrm>
              <a:off x="645862" y="256008"/>
              <a:ext cx="3668562" cy="317299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8" name="Straight Connector 7"/>
            <p:cNvCxnSpPr/>
            <p:nvPr/>
          </p:nvCxnSpPr>
          <p:spPr>
            <a:xfrm flipV="1">
              <a:off x="645861" y="528034"/>
              <a:ext cx="3668563" cy="290096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Oval 8"/>
          <p:cNvSpPr/>
          <p:nvPr/>
        </p:nvSpPr>
        <p:spPr>
          <a:xfrm rot="19582387">
            <a:off x="1861316" y="1755461"/>
            <a:ext cx="598533" cy="51515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 rot="19582387">
            <a:off x="1444237" y="608767"/>
            <a:ext cx="506708" cy="46064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71" t="47307" r="57149" b="20579"/>
          <a:stretch/>
        </p:blipFill>
        <p:spPr>
          <a:xfrm>
            <a:off x="6755196" y="121595"/>
            <a:ext cx="457199" cy="2286149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stCxn id="13" idx="6"/>
          </p:cNvCxnSpPr>
          <p:nvPr/>
        </p:nvCxnSpPr>
        <p:spPr>
          <a:xfrm flipV="1">
            <a:off x="1908549" y="697296"/>
            <a:ext cx="4846647" cy="1490"/>
          </a:xfrm>
          <a:prstGeom prst="straightConnector1">
            <a:avLst/>
          </a:prstGeom>
          <a:ln w="285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84" t="43481" r="43106" b="49608"/>
          <a:stretch/>
        </p:blipFill>
        <p:spPr>
          <a:xfrm rot="5400000">
            <a:off x="5406613" y="1545699"/>
            <a:ext cx="1378773" cy="379141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9" idx="7"/>
            <a:endCxn id="17" idx="2"/>
          </p:cNvCxnSpPr>
          <p:nvPr/>
        </p:nvCxnSpPr>
        <p:spPr>
          <a:xfrm flipV="1">
            <a:off x="2235922" y="1735270"/>
            <a:ext cx="3670507" cy="8924"/>
          </a:xfrm>
          <a:prstGeom prst="straightConnector1">
            <a:avLst/>
          </a:prstGeom>
          <a:ln w="285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129239" y="256008"/>
            <a:ext cx="382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IFD figure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30162" y="700589"/>
            <a:ext cx="8750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Longer IFD</a:t>
            </a:r>
            <a:endParaRPr lang="en-US" sz="1200" dirty="0"/>
          </a:p>
        </p:txBody>
      </p:sp>
      <p:sp>
        <p:nvSpPr>
          <p:cNvPr id="29" name="TextBox 28"/>
          <p:cNvSpPr txBox="1"/>
          <p:nvPr/>
        </p:nvSpPr>
        <p:spPr>
          <a:xfrm>
            <a:off x="930898" y="2495622"/>
            <a:ext cx="9776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Shorter IFDs</a:t>
            </a:r>
            <a:endParaRPr lang="en-US" sz="1200" dirty="0"/>
          </a:p>
        </p:txBody>
      </p:sp>
      <p:cxnSp>
        <p:nvCxnSpPr>
          <p:cNvPr id="30" name="Straight Connector 29"/>
          <p:cNvCxnSpPr/>
          <p:nvPr/>
        </p:nvCxnSpPr>
        <p:spPr>
          <a:xfrm flipV="1">
            <a:off x="7877575" y="1045138"/>
            <a:ext cx="3668563" cy="29009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203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 length (by chromosome class)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69872" y="1825625"/>
            <a:ext cx="4283927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838200" y="1685112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5" name="Picture"/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6484782" y="1685112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25670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48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Q2 SC differences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54028" y="1825625"/>
            <a:ext cx="5599771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"/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641543" y="2696272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5" name="Picture"/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5481173" y="2481263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21939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631" t="19279" r="78463" b="37715"/>
          <a:stretch/>
        </p:blipFill>
        <p:spPr>
          <a:xfrm>
            <a:off x="509954" y="923192"/>
            <a:ext cx="3323492" cy="36400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9020" t="16302" r="68060" b="35901"/>
          <a:stretch/>
        </p:blipFill>
        <p:spPr>
          <a:xfrm>
            <a:off x="4938345" y="923192"/>
            <a:ext cx="5310555" cy="36400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2899" y="5890846"/>
            <a:ext cx="6981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Cahoon, C. K., &amp; Libuda, D. E. (2019). Leagues of their own: sexually dimorphic features of meiotic prophase I. </a:t>
            </a:r>
            <a:r>
              <a:rPr lang="en-US" i="1"/>
              <a:t>Chromosoma</a:t>
            </a:r>
            <a:r>
              <a:rPr lang="en-US"/>
              <a:t>, 1-16.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552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912643"/>
            <a:ext cx="10515600" cy="58896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Lane, S., &amp; </a:t>
            </a:r>
            <a:r>
              <a:rPr lang="en-US" dirty="0" err="1"/>
              <a:t>Kauppi</a:t>
            </a:r>
            <a:r>
              <a:rPr lang="en-US" dirty="0"/>
              <a:t>, L. (2019). Meiotic spindle assembly checkpoint and aneuploidy in males versus females. </a:t>
            </a:r>
            <a:r>
              <a:rPr lang="en-US" i="1" dirty="0"/>
              <a:t>Cellular and molecular life sciences</a:t>
            </a:r>
            <a:r>
              <a:rPr lang="en-US" dirty="0"/>
              <a:t>, </a:t>
            </a:r>
            <a:r>
              <a:rPr lang="en-US" i="1" dirty="0"/>
              <a:t>76</a:t>
            </a:r>
            <a:r>
              <a:rPr lang="en-US" dirty="0"/>
              <a:t>(6), 1135-1150.</a:t>
            </a:r>
            <a:endParaRPr lang="en-US" dirty="0"/>
          </a:p>
        </p:txBody>
      </p:sp>
      <p:pic>
        <p:nvPicPr>
          <p:cNvPr id="1026" name="Picture 2" descr="figure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710" y="505882"/>
            <a:ext cx="8782580" cy="497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666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Homolog Pairing Selection</a:t>
            </a:r>
            <a:endParaRPr lang="en-US" dirty="0"/>
          </a:p>
        </p:txBody>
      </p:sp>
      <p:pic>
        <p:nvPicPr>
          <p:cNvPr id="1026" name="Picture 2" descr="https://www.mdpi.com/cells/cells-09-00696/article_deploy/html/images/cells-09-00696-a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5898" y="1027906"/>
            <a:ext cx="7366102" cy="530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5974" y="5987845"/>
            <a:ext cx="45899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Rubin, T., </a:t>
            </a:r>
            <a:r>
              <a:rPr lang="en-US" dirty="0" err="1"/>
              <a:t>Macaisne</a:t>
            </a:r>
            <a:r>
              <a:rPr lang="en-US" dirty="0"/>
              <a:t>, N., &amp; Huynh, J. R. (2020). Mixing and Matching Chromosomes during Female Meiosis. </a:t>
            </a:r>
            <a:r>
              <a:rPr lang="en-US" i="1" dirty="0"/>
              <a:t>Cells</a:t>
            </a:r>
            <a:r>
              <a:rPr lang="en-US" dirty="0"/>
              <a:t>, </a:t>
            </a:r>
            <a:r>
              <a:rPr lang="en-US" i="1" dirty="0"/>
              <a:t>9</a:t>
            </a:r>
            <a:r>
              <a:rPr lang="en-US" dirty="0"/>
              <a:t>(3), 696.</a:t>
            </a:r>
          </a:p>
        </p:txBody>
      </p:sp>
    </p:spTree>
    <p:extLst>
      <p:ext uri="{BB962C8B-B14F-4D97-AF65-F5344CB8AC3E}">
        <p14:creationId xmlns:p14="http://schemas.microsoft.com/office/powerpoint/2010/main" val="587954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863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MLH1 figure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93620" y="1825625"/>
            <a:ext cx="3860180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"/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838200" y="1581150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26138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Chromosome Proportion differences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84272" y="1825625"/>
            <a:ext cx="3369527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838200" y="1690688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33368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DMC1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90010" y="1825625"/>
            <a:ext cx="4863790" cy="4351338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"/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619240" y="2481263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20050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 (1CO)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06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414</Words>
  <Application>Microsoft Office PowerPoint</Application>
  <PresentationFormat>Widescreen</PresentationFormat>
  <Paragraphs>75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Homolog Pairing Selection</vt:lpstr>
      <vt:lpstr>PowerPoint Presentation</vt:lpstr>
      <vt:lpstr>Main MLH1 figure</vt:lpstr>
      <vt:lpstr>Chromosome Proportion differences</vt:lpstr>
      <vt:lpstr>DMC1 results</vt:lpstr>
      <vt:lpstr>Position (1CO)</vt:lpstr>
      <vt:lpstr>PowerPoint Presentation</vt:lpstr>
      <vt:lpstr>PowerPoint Presentation</vt:lpstr>
      <vt:lpstr>PowerPoint Presentation</vt:lpstr>
      <vt:lpstr>PowerPoint Presentation</vt:lpstr>
      <vt:lpstr>SC length (by chromosome class)</vt:lpstr>
      <vt:lpstr>PowerPoint Presentation</vt:lpstr>
      <vt:lpstr>Q2 SC differences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April Peterson</dc:creator>
  <cp:lastModifiedBy>April Peterson</cp:lastModifiedBy>
  <cp:revision>31</cp:revision>
  <dcterms:created xsi:type="dcterms:W3CDTF">2020-04-08T14:31:58Z</dcterms:created>
  <dcterms:modified xsi:type="dcterms:W3CDTF">2020-04-21T17:48:49Z</dcterms:modified>
</cp:coreProperties>
</file>

<file path=docProps/thumbnail.jpeg>
</file>